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5"/>
  </p:notesMasterIdLst>
  <p:handoutMasterIdLst>
    <p:handoutMasterId r:id="rId36"/>
  </p:handoutMasterIdLst>
  <p:sldIdLst>
    <p:sldId id="999" r:id="rId2"/>
    <p:sldId id="1053" r:id="rId3"/>
    <p:sldId id="1055" r:id="rId4"/>
    <p:sldId id="1077" r:id="rId5"/>
    <p:sldId id="1054" r:id="rId6"/>
    <p:sldId id="1078" r:id="rId7"/>
    <p:sldId id="1081" r:id="rId8"/>
    <p:sldId id="938" r:id="rId9"/>
    <p:sldId id="1057" r:id="rId10"/>
    <p:sldId id="1083" r:id="rId11"/>
    <p:sldId id="1079" r:id="rId12"/>
    <p:sldId id="1052" r:id="rId13"/>
    <p:sldId id="1006" r:id="rId14"/>
    <p:sldId id="1007" r:id="rId15"/>
    <p:sldId id="1059" r:id="rId16"/>
    <p:sldId id="1022" r:id="rId17"/>
    <p:sldId id="1060" r:id="rId18"/>
    <p:sldId id="1061" r:id="rId19"/>
    <p:sldId id="1062" r:id="rId20"/>
    <p:sldId id="1063" r:id="rId21"/>
    <p:sldId id="1064" r:id="rId22"/>
    <p:sldId id="1065" r:id="rId23"/>
    <p:sldId id="1067" r:id="rId24"/>
    <p:sldId id="1068" r:id="rId25"/>
    <p:sldId id="1069" r:id="rId26"/>
    <p:sldId id="1070" r:id="rId27"/>
    <p:sldId id="1071" r:id="rId28"/>
    <p:sldId id="1072" r:id="rId29"/>
    <p:sldId id="1073" r:id="rId30"/>
    <p:sldId id="1074" r:id="rId31"/>
    <p:sldId id="1075" r:id="rId32"/>
    <p:sldId id="1082" r:id="rId33"/>
    <p:sldId id="1076" r:id="rId34"/>
  </p:sldIdLst>
  <p:sldSz cx="9144000" cy="6858000" type="screen4x3"/>
  <p:notesSz cx="7010400" cy="9296400"/>
  <p:defaultTextStyle>
    <a:defPPr>
      <a:defRPr lang="en-US"/>
    </a:defPPr>
    <a:lvl1pPr marL="0" algn="l" defTabSz="9125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219" algn="l" defTabSz="9125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541" algn="l" defTabSz="9125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812" algn="l" defTabSz="9125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082" algn="l" defTabSz="9125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1406" algn="l" defTabSz="9125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7622" algn="l" defTabSz="9125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3840" algn="l" defTabSz="9125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0059" algn="l" defTabSz="9125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CF1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424" autoAdjust="0"/>
  </p:normalViewPr>
  <p:slideViewPr>
    <p:cSldViewPr snapToGrid="0">
      <p:cViewPr varScale="1">
        <p:scale>
          <a:sx n="116" d="100"/>
          <a:sy n="116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ngov-my.sharepoint.com/personal/justinsayles_ongov_net/Documents/Attachments/Justin%20Chart%202023%20Budget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513C8268-02B0-4E7A-B924-402BF72B783C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 </a:t>
                    </a:r>
                    <a:r>
                      <a:rPr lang="en-US" sz="1000" smtClean="0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Sheet1!$A$1:$A$12</c:f>
              <c:numCache>
                <c:formatCode>General</c:formatCode>
                <c:ptCount val="12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</c:numCache>
            </c:numRef>
          </c:cat>
          <c:val>
            <c:numRef>
              <c:f>Sheet1!$H$1:$H$12</c:f>
              <c:numCache>
                <c:formatCode>0.00</c:formatCode>
                <c:ptCount val="12"/>
                <c:pt idx="0">
                  <c:v>4.26</c:v>
                </c:pt>
                <c:pt idx="1">
                  <c:v>4.79</c:v>
                </c:pt>
                <c:pt idx="2">
                  <c:v>4.99</c:v>
                </c:pt>
                <c:pt idx="3">
                  <c:v>5</c:v>
                </c:pt>
                <c:pt idx="4">
                  <c:v>5.04</c:v>
                </c:pt>
                <c:pt idx="5">
                  <c:v>5.05</c:v>
                </c:pt>
                <c:pt idx="6">
                  <c:v>5.07</c:v>
                </c:pt>
                <c:pt idx="7">
                  <c:v>5.0999999999999996</c:v>
                </c:pt>
                <c:pt idx="8">
                  <c:v>5.13</c:v>
                </c:pt>
                <c:pt idx="9">
                  <c:v>5.23</c:v>
                </c:pt>
                <c:pt idx="10">
                  <c:v>5.28</c:v>
                </c:pt>
                <c:pt idx="11">
                  <c:v>5.56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2721752"/>
        <c:axId val="22722136"/>
      </c:lineChart>
      <c:catAx>
        <c:axId val="22721752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3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2136"/>
        <c:crosses val="autoZero"/>
        <c:auto val="1"/>
        <c:lblAlgn val="ctr"/>
        <c:lblOffset val="100"/>
        <c:noMultiLvlLbl val="0"/>
      </c:catAx>
      <c:valAx>
        <c:axId val="22722136"/>
        <c:scaling>
          <c:orientation val="minMax"/>
          <c:min val="4"/>
        </c:scaling>
        <c:delete val="1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County Tax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crossAx val="2272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A80993-BB93-4826-A206-AC5B9D9F290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C1E3D7-B962-429A-BCA1-30A75488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2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0CB6A4-FB6D-45F6-961D-9DCFCD151C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2048BB-B8D4-4B97-9EA6-164B37E6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91" algn="l" defTabSz="9126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77" algn="l" defTabSz="9126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16" algn="l" defTabSz="9126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354" algn="l" defTabSz="9126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742" algn="l" defTabSz="9126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030" algn="l" defTabSz="9126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320" algn="l" defTabSz="9126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611" algn="l" defTabSz="9126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0">
              <a:schemeClr val="tx2"/>
            </a:gs>
            <a:gs pos="80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AC64-71AB-4AC3-ADF3-5B53EC74A555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3929-C389-4B3C-B1C8-7807E6B61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1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cid:9c3ce266-ebd0-4534-80b3-4562f25c8e5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3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345853"/>
            <a:ext cx="6858000" cy="17907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2023 Executive Budget Presentation</a:t>
            </a:r>
            <a:endParaRPr lang="en-US" sz="5025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27" y="5528829"/>
            <a:ext cx="6139544" cy="926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J. Ryan McMahon, II, County Executive </a:t>
            </a:r>
            <a:endParaRPr lang="en-US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Thursday, September 15</a:t>
            </a:r>
            <a:r>
              <a:rPr lang="en-US" sz="2800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, 2022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77" y="2401948"/>
            <a:ext cx="3022445" cy="28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9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90617" y="275200"/>
            <a:ext cx="937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Solid Fiscal Management</a:t>
            </a:r>
            <a:endParaRPr lang="en-US" sz="4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17" y="2789173"/>
            <a:ext cx="6592220" cy="1543265"/>
          </a:xfrm>
          <a:prstGeom prst="rect">
            <a:avLst/>
          </a:prstGeom>
        </p:spPr>
      </p:pic>
      <p:pic>
        <p:nvPicPr>
          <p:cNvPr id="7" name="Picture 1" descr="cid:9c3ce266-ebd0-4534-80b3-4562f25c8e57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26779" r="7197" b="32204"/>
          <a:stretch/>
        </p:blipFill>
        <p:spPr bwMode="auto">
          <a:xfrm>
            <a:off x="326254" y="1441603"/>
            <a:ext cx="3770704" cy="14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7" y="4895953"/>
            <a:ext cx="7537439" cy="14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345853"/>
            <a:ext cx="6858000" cy="17907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2023 Executive Budget Presentation</a:t>
            </a:r>
            <a:endParaRPr lang="en-US" sz="5025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27" y="5528829"/>
            <a:ext cx="6139544" cy="926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J. Ryan McMahon, II, County Executive </a:t>
            </a:r>
            <a:endParaRPr lang="en-US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Thursday, September 15</a:t>
            </a:r>
            <a:r>
              <a:rPr lang="en-US" sz="2800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, 2022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77" y="2401948"/>
            <a:ext cx="3022445" cy="28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243016" y="2737780"/>
            <a:ext cx="7517027" cy="7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53060" y="2449455"/>
            <a:ext cx="32810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48038" y="24951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120979" y="42168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2" y="1455457"/>
            <a:ext cx="7613996" cy="904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" y="5401444"/>
            <a:ext cx="6849763" cy="1410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26" y="3891282"/>
            <a:ext cx="5209742" cy="1401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" y="121360"/>
            <a:ext cx="7895917" cy="1212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" y="2505902"/>
            <a:ext cx="6919907" cy="1276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54" y="1102502"/>
            <a:ext cx="912225" cy="166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01" y="2280550"/>
            <a:ext cx="828267" cy="177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12" y="6521088"/>
            <a:ext cx="716691" cy="1535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13" y="3510278"/>
            <a:ext cx="663809" cy="142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88" y="4988301"/>
            <a:ext cx="762364" cy="2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4408" y="1734942"/>
            <a:ext cx="652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Sales Tax Projections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3827" y="3228585"/>
            <a:ext cx="3097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2022 </a:t>
            </a: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=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2% growth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9838" y="3228585"/>
            <a:ext cx="3204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2023 </a:t>
            </a:r>
            <a:r>
              <a:rPr lang="en-US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=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1%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1787" y="241299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Fiscal Responsibility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537" y="3700770"/>
            <a:ext cx="309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$5.5</a:t>
            </a:r>
            <a:r>
              <a:rPr lang="en-US" sz="6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endParaRPr lang="en-US" sz="4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1787" y="241299"/>
            <a:ext cx="9374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Strategic &amp; Important Investments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1" y="1995625"/>
            <a:ext cx="8735644" cy="1133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4" y="3294909"/>
            <a:ext cx="5069801" cy="2957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4" y="5723329"/>
            <a:ext cx="3931551" cy="1057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03" y="2978273"/>
            <a:ext cx="876705" cy="159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28" y="6459523"/>
            <a:ext cx="806549" cy="2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61787" y="241299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Tackling Lead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2" y="1248630"/>
            <a:ext cx="7554379" cy="109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38" y="3855308"/>
            <a:ext cx="3770364" cy="3126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02" y="2207524"/>
            <a:ext cx="717312" cy="13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96" y="2399489"/>
            <a:ext cx="5664890" cy="14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0">
              <a:schemeClr val="tx2"/>
            </a:gs>
            <a:gs pos="100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387" y="897757"/>
            <a:ext cx="3429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$5.6</a:t>
            </a:r>
            <a:r>
              <a:rPr lang="en-US" sz="4800" b="1" dirty="0" smtClean="0">
                <a:solidFill>
                  <a:schemeClr val="bg1"/>
                </a:solidFill>
              </a:rPr>
              <a:t>M </a:t>
            </a:r>
            <a:r>
              <a:rPr lang="en-US" sz="1800" b="1" dirty="0" smtClean="0">
                <a:solidFill>
                  <a:schemeClr val="bg1"/>
                </a:solidFill>
              </a:rPr>
              <a:t>(OC 2020)</a:t>
            </a:r>
            <a:r>
              <a:rPr lang="en-US" sz="4800" b="1" dirty="0" smtClean="0">
                <a:solidFill>
                  <a:schemeClr val="bg1"/>
                </a:solidFill>
              </a:rPr>
              <a:t>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302" y="50024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Tackling Lead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7337" y="1821087"/>
            <a:ext cx="34717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$4.1</a:t>
            </a:r>
            <a:r>
              <a:rPr lang="en-US" sz="4800" b="1" dirty="0" smtClean="0">
                <a:solidFill>
                  <a:schemeClr val="bg1"/>
                </a:solidFill>
              </a:rPr>
              <a:t>M</a:t>
            </a:r>
            <a:r>
              <a:rPr lang="en-US" sz="1800" b="1" dirty="0" smtClean="0">
                <a:solidFill>
                  <a:schemeClr val="bg1"/>
                </a:solidFill>
              </a:rPr>
              <a:t>  (City 2019)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337" y="3661370"/>
            <a:ext cx="3303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$3.7</a:t>
            </a:r>
            <a:r>
              <a:rPr lang="en-US" sz="4800" b="1" dirty="0" smtClean="0">
                <a:solidFill>
                  <a:schemeClr val="bg1"/>
                </a:solidFill>
              </a:rPr>
              <a:t>M </a:t>
            </a:r>
            <a:r>
              <a:rPr lang="en-US" sz="1800" b="1" dirty="0" smtClean="0">
                <a:solidFill>
                  <a:schemeClr val="bg1"/>
                </a:solidFill>
              </a:rPr>
              <a:t>(OC 2022)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8387" y="4597867"/>
            <a:ext cx="3766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$5</a:t>
            </a:r>
            <a:r>
              <a:rPr lang="en-US" sz="4800" b="1" dirty="0" smtClean="0">
                <a:solidFill>
                  <a:schemeClr val="bg1"/>
                </a:solidFill>
              </a:rPr>
              <a:t>M </a:t>
            </a:r>
            <a:r>
              <a:rPr lang="en-US" sz="1800" b="1" dirty="0" smtClean="0">
                <a:solidFill>
                  <a:schemeClr val="bg1"/>
                </a:solidFill>
              </a:rPr>
              <a:t>(OC 2023 proposed)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837" y="5446488"/>
            <a:ext cx="4356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</a:rPr>
              <a:t>$18.4</a:t>
            </a:r>
            <a:r>
              <a:rPr lang="en-US" sz="6600" b="1" dirty="0" smtClean="0">
                <a:solidFill>
                  <a:srgbClr val="FFC000"/>
                </a:solidFill>
              </a:rPr>
              <a:t>M </a:t>
            </a:r>
            <a:r>
              <a:rPr lang="en-US" sz="8800" dirty="0" smtClean="0">
                <a:solidFill>
                  <a:srgbClr val="FFC000"/>
                </a:solidFill>
              </a:rPr>
              <a:t> </a:t>
            </a:r>
            <a:endParaRPr lang="en-US" sz="4800" b="1" dirty="0">
              <a:solidFill>
                <a:srgbClr val="FFC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28925" y="5579695"/>
            <a:ext cx="494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7488" y="2747812"/>
            <a:ext cx="3471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$4.5</a:t>
            </a:r>
            <a:r>
              <a:rPr lang="en-US" sz="4800" b="1" dirty="0" smtClean="0">
                <a:solidFill>
                  <a:schemeClr val="bg1"/>
                </a:solidFill>
              </a:rPr>
              <a:t>M </a:t>
            </a:r>
            <a:r>
              <a:rPr lang="en-US" sz="1800" b="1" dirty="0" smtClean="0">
                <a:solidFill>
                  <a:schemeClr val="bg1"/>
                </a:solidFill>
              </a:rPr>
              <a:t>(City 2022)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5409" y="4644033"/>
            <a:ext cx="494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0540" y="157116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Tackling Lead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0" y="1356710"/>
            <a:ext cx="8345696" cy="1153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/>
          <a:stretch/>
        </p:blipFill>
        <p:spPr>
          <a:xfrm>
            <a:off x="1450248" y="3164319"/>
            <a:ext cx="5624630" cy="3611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48" y="2836989"/>
            <a:ext cx="4447165" cy="327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93" y="6530276"/>
            <a:ext cx="772183" cy="14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6" y="4820677"/>
            <a:ext cx="1548310" cy="5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0540" y="157116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Tackling Lead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769" y="1170490"/>
            <a:ext cx="6522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·Build Local Capacity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6769" y="2030182"/>
            <a:ext cx="854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·Support Recruitment Drives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6769" y="2892293"/>
            <a:ext cx="9287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·Assist with HUD &amp; EPA Fees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6769" y="3749359"/>
            <a:ext cx="7675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·Train Existing Contractors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7103" y="4606425"/>
            <a:ext cx="9327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·Upgrade Outdated Equipment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41" y="5272215"/>
            <a:ext cx="2207764" cy="1504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5463491"/>
            <a:ext cx="6475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·Mobile Lead Testing Van</a:t>
            </a:r>
          </a:p>
        </p:txBody>
      </p:sp>
    </p:spTree>
    <p:extLst>
      <p:ext uri="{BB962C8B-B14F-4D97-AF65-F5344CB8AC3E}">
        <p14:creationId xmlns:p14="http://schemas.microsoft.com/office/powerpoint/2010/main" val="35008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61787" y="191335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Investing </a:t>
            </a:r>
            <a:r>
              <a:rPr lang="en-US" sz="5400" b="1" dirty="0">
                <a:solidFill>
                  <a:srgbClr val="FFC000"/>
                </a:solidFill>
                <a:latin typeface="Arial Black" panose="020B0A04020102020204" pitchFamily="34" charset="0"/>
              </a:rPr>
              <a:t>I</a:t>
            </a:r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 Our Youth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/>
          <a:stretch/>
        </p:blipFill>
        <p:spPr>
          <a:xfrm>
            <a:off x="4267200" y="1114665"/>
            <a:ext cx="4660851" cy="5653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054" y="3087185"/>
            <a:ext cx="2697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$5</a:t>
            </a:r>
            <a:r>
              <a:rPr lang="en-US" sz="7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endParaRPr lang="en-US" sz="8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242" name="Picture 2" descr="Allyn Foundation (@AllynFoundation) /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40" y="1245785"/>
            <a:ext cx="1864133" cy="18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yracuse Logo Gold – Our 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6" y="4723578"/>
            <a:ext cx="1854277" cy="18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819596" y="1923316"/>
            <a:ext cx="988249" cy="111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10" y="3244257"/>
            <a:ext cx="890838" cy="9898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59" y="2572658"/>
            <a:ext cx="1077642" cy="12555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71" y="2554522"/>
            <a:ext cx="1104260" cy="12436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314" name="Picture 2" descr="James Row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53" y="2278682"/>
            <a:ext cx="1393740" cy="16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John McBr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11" y="4386900"/>
            <a:ext cx="874865" cy="11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im Bur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7" y="2013255"/>
            <a:ext cx="883514" cy="10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Ken Bus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06" y="4410172"/>
            <a:ext cx="854458" cy="11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763" y="369842"/>
            <a:ext cx="861830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Onondaga County Legislature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0" y="3179790"/>
            <a:ext cx="829925" cy="1076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1" r="27136"/>
          <a:stretch/>
        </p:blipFill>
        <p:spPr>
          <a:xfrm>
            <a:off x="237864" y="1993465"/>
            <a:ext cx="785051" cy="1096411"/>
          </a:xfrm>
          <a:prstGeom prst="rect">
            <a:avLst/>
          </a:prstGeom>
        </p:spPr>
      </p:pic>
      <p:pic>
        <p:nvPicPr>
          <p:cNvPr id="2050" name="Picture 2" descr="Mary Kuh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16" y="4381413"/>
            <a:ext cx="794519" cy="11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 Kinne Headsho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2" y="4381413"/>
            <a:ext cx="851374" cy="11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/>
          <a:stretch/>
        </p:blipFill>
        <p:spPr>
          <a:xfrm>
            <a:off x="7830515" y="3101007"/>
            <a:ext cx="977330" cy="1118351"/>
          </a:xfrm>
          <a:prstGeom prst="rect">
            <a:avLst/>
          </a:prstGeom>
        </p:spPr>
      </p:pic>
      <p:pic>
        <p:nvPicPr>
          <p:cNvPr id="11266" name="Picture 2" descr="Merk Ols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06" y="4346927"/>
            <a:ext cx="1062824" cy="11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ave Knap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06" y="1923316"/>
            <a:ext cx="904025" cy="11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Gunni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06" y="3086315"/>
            <a:ext cx="928801" cy="11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harles Garlan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59" y="4389160"/>
            <a:ext cx="984950" cy="11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0">
              <a:schemeClr val="tx2"/>
            </a:gs>
            <a:gs pos="100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401" y="158766"/>
            <a:ext cx="7884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Children’s Rising </a:t>
            </a:r>
            <a:b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Center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81" y="1913092"/>
            <a:ext cx="854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·Vital to 15</a:t>
            </a:r>
            <a:r>
              <a:rPr lang="en-US" sz="44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Ward Transformation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208" y="2499668"/>
            <a:ext cx="854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·Early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Learning Center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735" y="3153982"/>
            <a:ext cx="854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·Parent/Child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Play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262" y="3891115"/>
            <a:ext cx="6097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·YMCA</a:t>
            </a:r>
            <a:endParaRPr lang="en-US" sz="4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262" y="4527714"/>
            <a:ext cx="6097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·ECA </a:t>
            </a:r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Headquarters</a:t>
            </a:r>
            <a:endParaRPr lang="en-US" sz="4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262" y="5203291"/>
            <a:ext cx="9145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·Offer Programs &amp; </a:t>
            </a:r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Services to Promote Positive Youth Development</a:t>
            </a:r>
            <a:endParaRPr lang="en-US" sz="4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61787" y="191335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Investing </a:t>
            </a:r>
            <a:r>
              <a:rPr lang="en-US" sz="5400" b="1" dirty="0">
                <a:solidFill>
                  <a:srgbClr val="FFC000"/>
                </a:solidFill>
                <a:latin typeface="Arial Black" panose="020B0A04020102020204" pitchFamily="34" charset="0"/>
              </a:rPr>
              <a:t>I</a:t>
            </a:r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 Our Youth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153" y="2640835"/>
            <a:ext cx="2697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$2</a:t>
            </a:r>
            <a:r>
              <a:rPr lang="en-US" sz="8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endParaRPr lang="en-US" sz="115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90" y="4989575"/>
            <a:ext cx="5430008" cy="1524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9384" y="1225897"/>
            <a:ext cx="7236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John Diaz Community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11" y="5954004"/>
            <a:ext cx="1074478" cy="47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1"/>
          <a:stretch/>
        </p:blipFill>
        <p:spPr>
          <a:xfrm>
            <a:off x="5190857" y="2124018"/>
            <a:ext cx="2502263" cy="27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0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" b="13033"/>
          <a:stretch/>
        </p:blipFill>
        <p:spPr>
          <a:xfrm>
            <a:off x="489620" y="1176725"/>
            <a:ext cx="4328797" cy="2949756"/>
          </a:xfrm>
          <a:prstGeom prst="rect">
            <a:avLst/>
          </a:prstGeom>
        </p:spPr>
      </p:pic>
      <p:pic>
        <p:nvPicPr>
          <p:cNvPr id="4098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07" y="46134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0" y="4270919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16049" y="108957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Investing </a:t>
            </a:r>
            <a:r>
              <a:rPr lang="en-US" sz="5400" b="1" dirty="0">
                <a:solidFill>
                  <a:srgbClr val="FFC000"/>
                </a:solidFill>
                <a:latin typeface="Arial Black" panose="020B0A04020102020204" pitchFamily="34" charset="0"/>
              </a:rPr>
              <a:t>I</a:t>
            </a:r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 Our Youth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0" name="Picture 2" descr="No photo descript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36" y="5507066"/>
            <a:ext cx="3222258" cy="11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HILD CARE SOLUTIONS - Child Care &amp; Day Care - 6724 Thompson Rd, Syracuse,  NY - Phone Number - Yel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52" y="3071045"/>
            <a:ext cx="2110871" cy="21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42758" y="1253196"/>
            <a:ext cx="3222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$2.3</a:t>
            </a:r>
            <a:r>
              <a:rPr lang="en-US" sz="8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endParaRPr lang="en-US" sz="96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16049" y="108957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Investing </a:t>
            </a:r>
            <a:r>
              <a:rPr lang="en-US" sz="5400" b="1" dirty="0">
                <a:solidFill>
                  <a:srgbClr val="FFC000"/>
                </a:solidFill>
                <a:latin typeface="Arial Black" panose="020B0A04020102020204" pitchFamily="34" charset="0"/>
              </a:rPr>
              <a:t>I</a:t>
            </a:r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 Our Seniors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11933" r="4504" b="11640"/>
          <a:stretch/>
        </p:blipFill>
        <p:spPr>
          <a:xfrm>
            <a:off x="394697" y="3628767"/>
            <a:ext cx="8353168" cy="3229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22266" r="21891" b="3842"/>
          <a:stretch/>
        </p:blipFill>
        <p:spPr>
          <a:xfrm>
            <a:off x="3074980" y="1118839"/>
            <a:ext cx="6054811" cy="3122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545697"/>
            <a:ext cx="3222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$1</a:t>
            </a:r>
            <a:r>
              <a:rPr lang="en-US" sz="8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endParaRPr lang="en-US" sz="96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5250" y="117195"/>
            <a:ext cx="7092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Investing </a:t>
            </a:r>
            <a:r>
              <a:rPr lang="en-US" sz="5400" b="1" dirty="0">
                <a:solidFill>
                  <a:srgbClr val="FFC000"/>
                </a:solidFill>
                <a:latin typeface="Arial Black" panose="020B0A04020102020204" pitchFamily="34" charset="0"/>
              </a:rPr>
              <a:t>I</a:t>
            </a:r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 </a:t>
            </a:r>
          </a:p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Public Safety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2830" y="3128659"/>
            <a:ext cx="395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$750,000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0" y="2161477"/>
            <a:ext cx="7933038" cy="89144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3685436">
            <a:off x="1159061" y="2789020"/>
            <a:ext cx="482443" cy="11077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4760" y="4419371"/>
            <a:ext cx="9093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Adds Deputy Sheriff Positions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871" y="5431134"/>
            <a:ext cx="9093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Funds School Resource Officers</a:t>
            </a:r>
          </a:p>
        </p:txBody>
      </p:sp>
    </p:spTree>
    <p:extLst>
      <p:ext uri="{BB962C8B-B14F-4D97-AF65-F5344CB8AC3E}">
        <p14:creationId xmlns:p14="http://schemas.microsoft.com/office/powerpoint/2010/main" val="5742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9" grpId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4972" y="191335"/>
            <a:ext cx="7503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Investing </a:t>
            </a:r>
            <a:r>
              <a:rPr lang="en-US" sz="5400" b="1" dirty="0">
                <a:solidFill>
                  <a:srgbClr val="FFC000"/>
                </a:solidFill>
                <a:latin typeface="Arial Black" panose="020B0A04020102020204" pitchFamily="34" charset="0"/>
              </a:rPr>
              <a:t>I</a:t>
            </a:r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 Our Infrastructure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0155" y="4501059"/>
            <a:ext cx="3222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$10</a:t>
            </a:r>
            <a:r>
              <a:rPr lang="en-US" sz="8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endParaRPr lang="en-US" sz="66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b="1063"/>
          <a:stretch/>
        </p:blipFill>
        <p:spPr>
          <a:xfrm>
            <a:off x="429530" y="1945661"/>
            <a:ext cx="4187418" cy="4743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0515" y="2496195"/>
            <a:ext cx="4281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County Owned Roads in </a:t>
            </a:r>
            <a:r>
              <a:rPr lang="en-US" sz="4800" b="1" u="sng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Red</a:t>
            </a:r>
            <a:endParaRPr lang="en-US" sz="3200" b="1" u="sng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530" y="191335"/>
            <a:ext cx="827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Planning &amp; Preparing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554" y="3381446"/>
            <a:ext cx="4546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$500,000</a:t>
            </a:r>
            <a:endParaRPr lang="en-US" sz="6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11" y="1613552"/>
            <a:ext cx="4660776" cy="1411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5" y="1999123"/>
            <a:ext cx="2423984" cy="2423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7" y="5307566"/>
            <a:ext cx="8659433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530" y="191335"/>
            <a:ext cx="827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Planning &amp; Preparing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255618"/>
            <a:ext cx="6929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·Examine Impacts of Viaduct Removal </a:t>
            </a:r>
            <a:endParaRPr lang="en-US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137" y="2913597"/>
            <a:ext cx="7785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·Propose </a:t>
            </a:r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Mitigation </a:t>
            </a:r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Strategies &amp; Recommendations</a:t>
            </a:r>
            <a:endParaRPr lang="en-US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593" y="4571577"/>
            <a:ext cx="7785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·Potential New Opportunities for Impacted Communities</a:t>
            </a:r>
            <a:endParaRPr lang="en-US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4972" y="191335"/>
            <a:ext cx="7503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Investing </a:t>
            </a:r>
            <a:r>
              <a:rPr lang="en-US" sz="5400" b="1" dirty="0">
                <a:solidFill>
                  <a:srgbClr val="FFC000"/>
                </a:solidFill>
                <a:latin typeface="Arial Black" panose="020B0A04020102020204" pitchFamily="34" charset="0"/>
              </a:rPr>
              <a:t>I</a:t>
            </a:r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 Our Main Streets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099" y="1947574"/>
            <a:ext cx="8416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·$9.45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County Investment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529" y="2870904"/>
            <a:ext cx="6718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·Leveraged $10.3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in Private Investment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467" y="4620795"/>
            <a:ext cx="8418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·Continue Momentum with $5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more in 2023</a:t>
            </a:r>
          </a:p>
        </p:txBody>
      </p:sp>
    </p:spTree>
    <p:extLst>
      <p:ext uri="{BB962C8B-B14F-4D97-AF65-F5344CB8AC3E}">
        <p14:creationId xmlns:p14="http://schemas.microsoft.com/office/powerpoint/2010/main" val="7638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0">
              <a:schemeClr val="tx2"/>
            </a:gs>
            <a:gs pos="100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640" y="1430294"/>
            <a:ext cx="5329879" cy="399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4582" y="1422846"/>
            <a:ext cx="5313404" cy="3995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5060" y="0"/>
            <a:ext cx="241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Before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2400" y="0"/>
            <a:ext cx="2717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After</a:t>
            </a:r>
            <a:endParaRPr lang="en-US" sz="4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141" y="6093939"/>
            <a:ext cx="404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Baldwinsville</a:t>
            </a:r>
          </a:p>
        </p:txBody>
      </p:sp>
    </p:spTree>
    <p:extLst>
      <p:ext uri="{BB962C8B-B14F-4D97-AF65-F5344CB8AC3E}">
        <p14:creationId xmlns:p14="http://schemas.microsoft.com/office/powerpoint/2010/main" val="12728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3"/>
            <a:ext cx="9097645" cy="1162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54" y="893360"/>
            <a:ext cx="906796" cy="387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2" y="5525446"/>
            <a:ext cx="7325747" cy="924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92" y="6071070"/>
            <a:ext cx="1238148" cy="2844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93" y="3781630"/>
            <a:ext cx="4554314" cy="1326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41" y="4768265"/>
            <a:ext cx="1069088" cy="3401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8" y="1706577"/>
            <a:ext cx="6530198" cy="17049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81" y="2754839"/>
            <a:ext cx="120984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0">
              <a:schemeClr val="tx2"/>
            </a:gs>
            <a:gs pos="100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r="4189"/>
          <a:stretch/>
        </p:blipFill>
        <p:spPr>
          <a:xfrm>
            <a:off x="94017" y="1820562"/>
            <a:ext cx="4580239" cy="3896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r="17517"/>
          <a:stretch/>
        </p:blipFill>
        <p:spPr>
          <a:xfrm>
            <a:off x="4962938" y="1816475"/>
            <a:ext cx="4003589" cy="3900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3453" y="5862163"/>
            <a:ext cx="404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Nedrow</a:t>
            </a:r>
            <a:endParaRPr lang="en-US" sz="4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5848" y="714974"/>
            <a:ext cx="2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After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5252" y="714973"/>
            <a:ext cx="2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4526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0">
              <a:schemeClr val="tx2"/>
            </a:gs>
            <a:gs pos="100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0581" y="622469"/>
            <a:ext cx="2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Before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4505" y="689044"/>
            <a:ext cx="221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After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5625"/>
          <a:stretch/>
        </p:blipFill>
        <p:spPr>
          <a:xfrm>
            <a:off x="134584" y="1939499"/>
            <a:ext cx="4469763" cy="3588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6944" r="10322" b="9755"/>
          <a:stretch/>
        </p:blipFill>
        <p:spPr>
          <a:xfrm>
            <a:off x="4472543" y="1939499"/>
            <a:ext cx="4671457" cy="3588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3453" y="5862163"/>
            <a:ext cx="404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Minoa</a:t>
            </a:r>
          </a:p>
        </p:txBody>
      </p:sp>
    </p:spTree>
    <p:extLst>
      <p:ext uri="{BB962C8B-B14F-4D97-AF65-F5344CB8AC3E}">
        <p14:creationId xmlns:p14="http://schemas.microsoft.com/office/powerpoint/2010/main" val="3731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0581" y="622469"/>
            <a:ext cx="2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Before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4505" y="689044"/>
            <a:ext cx="221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After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7216" y="5659743"/>
            <a:ext cx="404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Marcellus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1873352"/>
            <a:ext cx="4481457" cy="3366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01"/>
          <a:stretch/>
        </p:blipFill>
        <p:spPr>
          <a:xfrm>
            <a:off x="4637547" y="1873352"/>
            <a:ext cx="4444721" cy="3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345853"/>
            <a:ext cx="6858000" cy="17907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2023 Executive Budget Presentation</a:t>
            </a:r>
            <a:endParaRPr lang="en-US" sz="5025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27" y="5528829"/>
            <a:ext cx="6139544" cy="926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J. Ryan McMahon, II, County Executive </a:t>
            </a:r>
            <a:endParaRPr lang="en-US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Thursday, September 15</a:t>
            </a:r>
            <a:r>
              <a:rPr lang="en-US" sz="2800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, 2022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77" y="2401948"/>
            <a:ext cx="3022445" cy="28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1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7" y="5823607"/>
            <a:ext cx="8049748" cy="771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99" y="4733480"/>
            <a:ext cx="6007226" cy="723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21" y="2798620"/>
            <a:ext cx="4206399" cy="966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2" y="1694233"/>
            <a:ext cx="7514453" cy="927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0" y="288752"/>
            <a:ext cx="8221222" cy="994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86" y="1192325"/>
            <a:ext cx="1607076" cy="3871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84" y="2329463"/>
            <a:ext cx="945177" cy="172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" y="3907721"/>
            <a:ext cx="7211130" cy="5954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5" y="3495117"/>
            <a:ext cx="945177" cy="172252"/>
          </a:xfrm>
          <a:prstGeom prst="rect">
            <a:avLst/>
          </a:prstGeom>
        </p:spPr>
      </p:pic>
      <p:pic>
        <p:nvPicPr>
          <p:cNvPr id="10242" name="Picture 2" descr="se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25" y="3960228"/>
            <a:ext cx="490399" cy="4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49" y="5385326"/>
            <a:ext cx="945177" cy="1722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34" y="6349094"/>
            <a:ext cx="1226622" cy="2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345853"/>
            <a:ext cx="6858000" cy="17907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2023 Executive Budget Presentation</a:t>
            </a:r>
            <a:endParaRPr lang="en-US" sz="5025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27" y="5528829"/>
            <a:ext cx="6139544" cy="926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J. Ryan McMahon, II, County Executive </a:t>
            </a:r>
            <a:endParaRPr lang="en-US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Thursday, September 15</a:t>
            </a:r>
            <a:r>
              <a:rPr lang="en-US" sz="2800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, 2022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77" y="2401948"/>
            <a:ext cx="3022445" cy="28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0724" y="1318785"/>
            <a:ext cx="8147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·Statement of Values &amp; Priorities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72995" y="291915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2023 Executive Budget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8411" y="2906374"/>
            <a:ext cx="59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·Funds Base 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715" y="3739497"/>
            <a:ext cx="8048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·Investments in Public Safety, Infrastructure &amp; Neighborhoods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4335" y="5308344"/>
            <a:ext cx="5971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·Historic Investments in Our Kids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646" y="2078318"/>
            <a:ext cx="8147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·Tax Relief</a:t>
            </a:r>
          </a:p>
        </p:txBody>
      </p:sp>
    </p:spTree>
    <p:extLst>
      <p:ext uri="{BB962C8B-B14F-4D97-AF65-F5344CB8AC3E}">
        <p14:creationId xmlns:p14="http://schemas.microsoft.com/office/powerpoint/2010/main" val="4561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72995" y="291915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2023 Executive Budget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40304"/>
              </p:ext>
            </p:extLst>
          </p:nvPr>
        </p:nvGraphicFramePr>
        <p:xfrm>
          <a:off x="295790" y="1910312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Acrobat Document" r:id="rId3" imgW="5829480" imgH="7543800" progId="Acrobat.Document.DC">
                  <p:embed/>
                </p:oleObj>
              </mc:Choice>
              <mc:Fallback>
                <p:oleObj name="Acrobat Document" r:id="rId3" imgW="5829480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790" y="1910312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13098" y="2281015"/>
            <a:ext cx="3896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Fully Balanced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7593" y="3539578"/>
            <a:ext cx="52675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r>
            <a:r>
              <a:rPr lang="en-US" sz="44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straight year </a:t>
            </a:r>
            <a:r>
              <a:rPr lang="en-US" sz="4400" b="1" i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without</a:t>
            </a:r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using general fund reserves</a:t>
            </a:r>
          </a:p>
        </p:txBody>
      </p:sp>
    </p:spTree>
    <p:extLst>
      <p:ext uri="{BB962C8B-B14F-4D97-AF65-F5344CB8AC3E}">
        <p14:creationId xmlns:p14="http://schemas.microsoft.com/office/powerpoint/2010/main" val="372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53727" y="1433373"/>
            <a:ext cx="2158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11%</a:t>
            </a:r>
            <a:endParaRPr lang="en-US" sz="4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796" y="2846580"/>
            <a:ext cx="249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$4.79</a:t>
            </a:r>
            <a:r>
              <a:rPr lang="en-US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(2022)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6705" y="4167455"/>
            <a:ext cx="6040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$100+ savings for homes assessed at $200k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0617" y="275200"/>
            <a:ext cx="93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2023 Executive Budget</a:t>
            </a:r>
            <a:endParaRPr lang="en-US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597" y="2788679"/>
            <a:ext cx="2800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$4.26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(2023)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7524" y="6090257"/>
            <a:ext cx="625251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*avg. assessed value in Onondaga County is </a:t>
            </a:r>
            <a:r>
              <a:rPr lang="en-U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~ $200,000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1" y="1587262"/>
            <a:ext cx="257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Tax Cut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933567" y="3169521"/>
            <a:ext cx="996777" cy="3463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0" grpId="2"/>
      <p:bldP spid="3" grpId="0"/>
      <p:bldP spid="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0">
              <a:schemeClr val="tx2"/>
            </a:gs>
            <a:gs pos="80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90617" y="275200"/>
            <a:ext cx="937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Solid Fiscal Management</a:t>
            </a:r>
            <a:endParaRPr lang="en-US" sz="4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6882"/>
              </p:ext>
            </p:extLst>
          </p:nvPr>
        </p:nvGraphicFramePr>
        <p:xfrm>
          <a:off x="832342" y="1898756"/>
          <a:ext cx="7528741" cy="465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88194" y="6186617"/>
            <a:ext cx="8567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* proposed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848" y="1172099"/>
            <a:ext cx="7311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County Tax Rate per thousand since 2012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7599</TotalTime>
  <Words>418</Words>
  <Application>Microsoft Office PowerPoint</Application>
  <PresentationFormat>On-screen Show (4:3)</PresentationFormat>
  <Paragraphs>105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Garamond</vt:lpstr>
      <vt:lpstr>Office Theme</vt:lpstr>
      <vt:lpstr>Acrobat Document</vt:lpstr>
      <vt:lpstr>2023 Executive Budget Presentation</vt:lpstr>
      <vt:lpstr>PowerPoint Presentation</vt:lpstr>
      <vt:lpstr>PowerPoint Presentation</vt:lpstr>
      <vt:lpstr>PowerPoint Presentation</vt:lpstr>
      <vt:lpstr>2023 Executive Budget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2023 Executive Budget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2023 Executive Budget Presentation</vt:lpstr>
    </vt:vector>
  </TitlesOfParts>
  <Company>Onondaga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County Joanne M. Mahoney, County Executive</dc:title>
  <dc:creator>Joshua Dougherty</dc:creator>
  <cp:lastModifiedBy>Justin Sayles</cp:lastModifiedBy>
  <cp:revision>903</cp:revision>
  <cp:lastPrinted>2022-09-15T14:05:32Z</cp:lastPrinted>
  <dcterms:created xsi:type="dcterms:W3CDTF">2018-02-21T18:06:15Z</dcterms:created>
  <dcterms:modified xsi:type="dcterms:W3CDTF">2022-09-15T14:05:50Z</dcterms:modified>
</cp:coreProperties>
</file>